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rgbClr val="375A7D"/>
          </a:solidFill>
        </a:fill>
      </a:tcStyle>
    </a:wholeTbl>
    <a:band2H>
      <a:tcTxStyle b="def" i="def"/>
      <a:tcStyle>
        <a:tcBdr/>
        <a:fill>
          <a:solidFill>
            <a:srgbClr val="3B749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rgbClr val="53D5FD"/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53D5FD"/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53D5FD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Medium"/>
          <a:ea typeface="Avenir Medium"/>
          <a:cs typeface="Avenir Medium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381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A0A0A">
              <a:alpha val="92000"/>
            </a:srgbClr>
          </a:solidFill>
        </a:fill>
      </a:tcStyle>
    </a:band2H>
    <a:firstCol>
      <a:tcTxStyle b="off" i="off">
        <a:font>
          <a:latin typeface="Avenir Medium"/>
          <a:ea typeface="Avenir Medium"/>
          <a:cs typeface="Avenir Medium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635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381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Medium"/>
          <a:ea typeface="Avenir Medium"/>
          <a:cs typeface="Aveni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635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Medium"/>
          <a:ea typeface="Avenir Medium"/>
          <a:cs typeface="Aveni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635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EDFF">
              <a:alpha val="24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2">
              <a:satOff val="-5186"/>
              <a:lumOff val="-1238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satOff val="-5186"/>
              <a:lumOff val="-2840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D6D6D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080">
              <a:alpha val="32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41B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D2600">
              <a:alpha val="8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4F4F"/>
              </a:solidFill>
              <a:prstDash val="solid"/>
              <a:miter lim="400000"/>
            </a:ln>
          </a:top>
          <a:bottom>
            <a:ln w="12700" cap="flat">
              <a:solidFill>
                <a:srgbClr val="4F4F4F"/>
              </a:solidFill>
              <a:prstDash val="solid"/>
              <a:miter lim="400000"/>
            </a:ln>
          </a:bottom>
          <a:insideH>
            <a:ln w="12700" cap="flat">
              <a:solidFill>
                <a:srgbClr val="4F4F4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4F4F"/>
              </a:solidFill>
              <a:prstDash val="solid"/>
              <a:miter lim="400000"/>
            </a:ln>
          </a:top>
          <a:bottom>
            <a:ln w="12700" cap="flat">
              <a:solidFill>
                <a:srgbClr val="4F4F4F"/>
              </a:solidFill>
              <a:prstDash val="solid"/>
              <a:miter lim="400000"/>
            </a:ln>
          </a:bottom>
          <a:insideH>
            <a:ln w="12700" cap="flat">
              <a:solidFill>
                <a:srgbClr val="4F4F4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79797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chemeClr val="accent2">
            <a:satOff val="44164"/>
            <a:lumOff val="14231"/>
          </a:schemeClr>
        </a:fontRef>
        <a:schemeClr val="accent2">
          <a:satOff val="44164"/>
          <a:lumOff val="1423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79797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1.tif>
</file>

<file path=ppt/media/image10.tif>
</file>

<file path=ppt/media/image11.tif>
</file>

<file path=ppt/media/image2.jpeg>
</file>

<file path=ppt/media/image2.png>
</file>

<file path=ppt/media/image2.tif>
</file>

<file path=ppt/media/image3.jpeg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7" name="Shape 13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60400" y="4292600"/>
            <a:ext cx="11684000" cy="2222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60400" y="3416300"/>
            <a:ext cx="11684000" cy="8890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Image"/>
          <p:cNvSpPr/>
          <p:nvPr>
            <p:ph type="pic" sz="half" idx="13"/>
          </p:nvPr>
        </p:nvSpPr>
        <p:spPr>
          <a:xfrm>
            <a:off x="6502400" y="4879052"/>
            <a:ext cx="6502400" cy="48768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4" name="143918632_1620x1622.jpeg"/>
          <p:cNvSpPr/>
          <p:nvPr>
            <p:ph type="pic" sz="half" idx="14"/>
          </p:nvPr>
        </p:nvSpPr>
        <p:spPr>
          <a:xfrm>
            <a:off x="6502400" y="0"/>
            <a:ext cx="6502400" cy="4876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5" name="Image"/>
          <p:cNvSpPr/>
          <p:nvPr>
            <p:ph type="pic" idx="15"/>
          </p:nvPr>
        </p:nvSpPr>
        <p:spPr>
          <a:xfrm>
            <a:off x="0" y="0"/>
            <a:ext cx="6502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520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rgbClr val="EBF2FF"/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04" name="“Type a quote here.”"/>
          <p:cNvSpPr txBox="1"/>
          <p:nvPr>
            <p:ph type="body" sz="quarter" idx="14"/>
          </p:nvPr>
        </p:nvSpPr>
        <p:spPr>
          <a:xfrm>
            <a:off x="1270000" y="4248150"/>
            <a:ext cx="104648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–Johnny Appleseed"/>
          <p:cNvSpPr txBox="1"/>
          <p:nvPr>
            <p:ph type="body" sz="quarter" idx="13"/>
          </p:nvPr>
        </p:nvSpPr>
        <p:spPr>
          <a:xfrm>
            <a:off x="1270000" y="2959100"/>
            <a:ext cx="10464800" cy="520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rgbClr val="EBF2FF"/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13" name="“Type a quote here.”"/>
          <p:cNvSpPr txBox="1"/>
          <p:nvPr>
            <p:ph type="body" sz="quarter" idx="14"/>
          </p:nvPr>
        </p:nvSpPr>
        <p:spPr>
          <a:xfrm>
            <a:off x="1270000" y="1346200"/>
            <a:ext cx="104648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14" name="Image"/>
          <p:cNvSpPr/>
          <p:nvPr>
            <p:ph type="pic" idx="15"/>
          </p:nvPr>
        </p:nvSpPr>
        <p:spPr>
          <a:xfrm>
            <a:off x="-19050" y="3613150"/>
            <a:ext cx="13004800" cy="613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60400" y="1003300"/>
            <a:ext cx="11684000" cy="1460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60400" y="508000"/>
            <a:ext cx="11684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Image"/>
          <p:cNvSpPr/>
          <p:nvPr>
            <p:ph type="pic" idx="13"/>
          </p:nvPr>
        </p:nvSpPr>
        <p:spPr>
          <a:xfrm>
            <a:off x="0" y="2717800"/>
            <a:ext cx="13004800" cy="7035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xfrm>
            <a:off x="660400" y="1003300"/>
            <a:ext cx="11684000" cy="1460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660400" y="508000"/>
            <a:ext cx="11684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/>
          <p:nvPr>
            <p:ph type="title"/>
          </p:nvPr>
        </p:nvSpPr>
        <p:spPr>
          <a:xfrm>
            <a:off x="660400" y="3759200"/>
            <a:ext cx="11684000" cy="2222500"/>
          </a:xfrm>
          <a:prstGeom prst="rect">
            <a:avLst/>
          </a:prstGeom>
        </p:spPr>
        <p:txBody>
          <a:bodyPr anchor="ctr"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Image"/>
          <p:cNvSpPr/>
          <p:nvPr>
            <p:ph type="pic" idx="13"/>
          </p:nvPr>
        </p:nvSpPr>
        <p:spPr>
          <a:xfrm>
            <a:off x="6496050" y="6350"/>
            <a:ext cx="6502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9" name="Title Text"/>
          <p:cNvSpPr txBox="1"/>
          <p:nvPr>
            <p:ph type="title"/>
          </p:nvPr>
        </p:nvSpPr>
        <p:spPr>
          <a:xfrm>
            <a:off x="546100" y="4305300"/>
            <a:ext cx="5410200" cy="2984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0" name="Body Level One…"/>
          <p:cNvSpPr txBox="1"/>
          <p:nvPr>
            <p:ph type="body" sz="quarter" idx="1"/>
          </p:nvPr>
        </p:nvSpPr>
        <p:spPr>
          <a:xfrm>
            <a:off x="546100" y="3429000"/>
            <a:ext cx="5410200" cy="889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Image"/>
          <p:cNvSpPr/>
          <p:nvPr>
            <p:ph type="pic" idx="13"/>
          </p:nvPr>
        </p:nvSpPr>
        <p:spPr>
          <a:xfrm>
            <a:off x="6502400" y="0"/>
            <a:ext cx="6502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xfrm>
            <a:off x="660400" y="609600"/>
            <a:ext cx="5080000" cy="1854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sz="half" idx="1"/>
          </p:nvPr>
        </p:nvSpPr>
        <p:spPr>
          <a:xfrm>
            <a:off x="660400" y="2819400"/>
            <a:ext cx="5080000" cy="6057900"/>
          </a:xfrm>
          <a:prstGeom prst="rect">
            <a:avLst/>
          </a:prstGeom>
        </p:spPr>
        <p:txBody>
          <a:bodyPr/>
          <a:lstStyle>
            <a:lvl1pPr marL="393700" indent="-393700">
              <a:spcBef>
                <a:spcPts val="3200"/>
              </a:spcBef>
              <a:defRPr sz="3000"/>
            </a:lvl1pPr>
            <a:lvl2pPr marL="787400" indent="-393700">
              <a:spcBef>
                <a:spcPts val="3200"/>
              </a:spcBef>
              <a:defRPr sz="3000"/>
            </a:lvl2pPr>
            <a:lvl3pPr marL="1181100" indent="-393700">
              <a:spcBef>
                <a:spcPts val="3200"/>
              </a:spcBef>
              <a:defRPr sz="3000"/>
            </a:lvl3pPr>
            <a:lvl4pPr marL="1574800" indent="-393700">
              <a:spcBef>
                <a:spcPts val="3200"/>
              </a:spcBef>
              <a:defRPr sz="3000"/>
            </a:lvl4pPr>
            <a:lvl5pPr marL="1968500" indent="-393700">
              <a:spcBef>
                <a:spcPts val="3200"/>
              </a:spcBef>
              <a:defRPr sz="3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Body Level One…"/>
          <p:cNvSpPr txBox="1"/>
          <p:nvPr>
            <p:ph type="body" idx="1"/>
          </p:nvPr>
        </p:nvSpPr>
        <p:spPr>
          <a:xfrm>
            <a:off x="660400" y="1511300"/>
            <a:ext cx="11684000" cy="67183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60400" y="609600"/>
            <a:ext cx="11684000" cy="1422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60400" y="2019300"/>
            <a:ext cx="11684000" cy="6718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11897" y="9258299"/>
            <a:ext cx="352045" cy="4191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9pPr>
    </p:titleStyle>
    <p:bodyStyle>
      <a:lvl1pPr marL="4699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1pPr>
      <a:lvl2pPr marL="9398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2pPr>
      <a:lvl3pPr marL="14097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3pPr>
      <a:lvl4pPr marL="18796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4pPr>
      <a:lvl5pPr marL="23495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5pPr>
      <a:lvl6pPr marL="28194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6pPr>
      <a:lvl7pPr marL="32893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7pPr>
      <a:lvl8pPr marL="37592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8pPr>
      <a:lvl9pPr marL="42291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openxmlformats.org/officeDocument/2006/relationships/image" Target="../media/image3.jpe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5" Type="http://schemas.openxmlformats.org/officeDocument/2006/relationships/image" Target="../media/image4.tif"/><Relationship Id="rId6" Type="http://schemas.openxmlformats.org/officeDocument/2006/relationships/image" Target="../media/image5.tif"/><Relationship Id="rId7" Type="http://schemas.openxmlformats.org/officeDocument/2006/relationships/image" Target="../media/image6.tif"/><Relationship Id="rId8" Type="http://schemas.openxmlformats.org/officeDocument/2006/relationships/image" Target="../media/image7.tif"/><Relationship Id="rId9" Type="http://schemas.openxmlformats.org/officeDocument/2006/relationships/image" Target="../media/image8.tif"/><Relationship Id="rId10" Type="http://schemas.openxmlformats.org/officeDocument/2006/relationships/image" Target="../media/image9.tif"/><Relationship Id="rId11" Type="http://schemas.openxmlformats.org/officeDocument/2006/relationships/image" Target="../media/image10.tif"/><Relationship Id="rId12" Type="http://schemas.openxmlformats.org/officeDocument/2006/relationships/image" Target="../media/image11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4190" t="258" r="4105" b="26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40" name="A web based application to ensure a healthy and fun experience throughout the worl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79729">
              <a:defRPr spc="467" sz="2924"/>
            </a:lvl1pPr>
          </a:lstStyle>
          <a:p>
            <a:pPr/>
            <a:r>
              <a:t>A web based application to ensure a healthy and fun experience throughout the world</a:t>
            </a:r>
          </a:p>
        </p:txBody>
      </p:sp>
      <p:sp>
        <p:nvSpPr>
          <p:cNvPr id="141" name="Smart Travel &amp; Events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defTabSz="566674">
              <a:defRPr spc="372" sz="2328"/>
            </a:pPr>
            <a:r>
              <a:t>Smart Travel &amp; Events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484" t="710" r="387" b="817"/>
          <a:stretch>
            <a:fillRect/>
          </a:stretch>
        </p:blipFill>
        <p:spPr>
          <a:xfrm>
            <a:off x="554634" y="4143503"/>
            <a:ext cx="11895346" cy="6435568"/>
          </a:xfrm>
          <a:prstGeom prst="rect">
            <a:avLst/>
          </a:prstGeom>
        </p:spPr>
      </p:pic>
      <p:sp>
        <p:nvSpPr>
          <p:cNvPr id="144" name="An application used to show weather conditions and events in the area that will optimize user experience in any given place.…"/>
          <p:cNvSpPr txBox="1"/>
          <p:nvPr>
            <p:ph type="title"/>
          </p:nvPr>
        </p:nvSpPr>
        <p:spPr>
          <a:xfrm>
            <a:off x="660399" y="1059522"/>
            <a:ext cx="11684001" cy="3040460"/>
          </a:xfrm>
          <a:prstGeom prst="rect">
            <a:avLst/>
          </a:prstGeom>
        </p:spPr>
        <p:txBody>
          <a:bodyPr/>
          <a:lstStyle/>
          <a:p>
            <a:pPr marL="187960" indent="-187960" defTabSz="280415">
              <a:spcBef>
                <a:spcPts val="1500"/>
              </a:spcBef>
              <a:buSzPct val="90000"/>
              <a:buChar char="•"/>
              <a:defRPr cap="none" spc="0" sz="1727"/>
            </a:pPr>
            <a:r>
              <a:t>An application used to show weather conditions and events in the area that will optimize user experience in any given place.</a:t>
            </a:r>
          </a:p>
          <a:p>
            <a:pPr marL="187960" indent="-187960" defTabSz="280415">
              <a:spcBef>
                <a:spcPts val="1500"/>
              </a:spcBef>
              <a:buSzPct val="90000"/>
              <a:defRPr cap="none" spc="0" sz="1727"/>
            </a:pPr>
            <a:r>
              <a:t>Weather informations detailed with general conditions, temperature, and UV index- up to a five day forecast is available.</a:t>
            </a:r>
          </a:p>
          <a:p>
            <a:pPr marL="187960" indent="-187960" defTabSz="280415">
              <a:spcBef>
                <a:spcPts val="1500"/>
              </a:spcBef>
              <a:buSzPct val="90000"/>
              <a:defRPr cap="none" spc="0" sz="1727"/>
            </a:pPr>
            <a:r>
              <a:t>Enter any location throughout the world using a zip code, city name, or street address and gain information regarding events and weather.</a:t>
            </a:r>
          </a:p>
          <a:p>
            <a:pPr marL="187960" indent="-187960" defTabSz="280415">
              <a:spcBef>
                <a:spcPts val="1500"/>
              </a:spcBef>
              <a:buSzPct val="90000"/>
              <a:defRPr cap="none" spc="0" sz="1727"/>
            </a:pPr>
            <a:r>
              <a:t>Events are made available through Eventbrite, weather information is made available through Accuweather, and air conditions are made available through Airpollution. Exterior library leaflet.js used for mapping.</a:t>
            </a:r>
          </a:p>
        </p:txBody>
      </p:sp>
      <p:sp>
        <p:nvSpPr>
          <p:cNvPr id="145" name="Smart Travel &amp; Events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defTabSz="566674">
              <a:defRPr spc="372" sz="2328"/>
            </a:pPr>
            <a:r>
              <a:t>Smart Travel &amp; Events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arrett- JavaScript, jQuery, Ajax Eventbrite, Ajax, Accuweather, Ajax Airpollution,…"/>
          <p:cNvSpPr txBox="1"/>
          <p:nvPr>
            <p:ph type="title"/>
          </p:nvPr>
        </p:nvSpPr>
        <p:spPr>
          <a:xfrm>
            <a:off x="660400" y="1003299"/>
            <a:ext cx="11684000" cy="3251053"/>
          </a:xfrm>
          <a:prstGeom prst="rect">
            <a:avLst/>
          </a:prstGeom>
        </p:spPr>
        <p:txBody>
          <a:bodyPr/>
          <a:lstStyle/>
          <a:p>
            <a:pPr marL="317182" indent="-317182" defTabSz="473201">
              <a:spcBef>
                <a:spcPts val="2500"/>
              </a:spcBef>
              <a:buSzPct val="90000"/>
              <a:buChar char="•"/>
              <a:defRPr cap="none" spc="0" sz="2430">
                <a:solidFill>
                  <a:srgbClr val="F0F0F0"/>
                </a:solidFill>
              </a:defRPr>
            </a:pPr>
            <a:r>
              <a:t>Garrett- JavaScript, jQuery, Ajax Eventbrite, Ajax, Accuweather, Ajax Airpollution, </a:t>
            </a:r>
          </a:p>
          <a:p>
            <a:pPr marL="317182" indent="-317182" defTabSz="473201">
              <a:spcBef>
                <a:spcPts val="2500"/>
              </a:spcBef>
              <a:buSzPct val="90000"/>
              <a:defRPr cap="none" spc="0" sz="2430">
                <a:solidFill>
                  <a:srgbClr val="F0F0F0"/>
                </a:solidFill>
              </a:defRPr>
            </a:pPr>
            <a:r>
              <a:t>David- JavaScript, jQuery, Ajax Eventbrite, Ajax, Accuweather, Ajax Airpollution, Exterior library leaflet for map.</a:t>
            </a:r>
          </a:p>
          <a:p>
            <a:pPr marL="317182" indent="-317182" defTabSz="473201">
              <a:spcBef>
                <a:spcPts val="2500"/>
              </a:spcBef>
              <a:buSzPct val="90000"/>
              <a:defRPr cap="none" spc="0" sz="2430">
                <a:solidFill>
                  <a:srgbClr val="F0F0F0"/>
                </a:solidFill>
              </a:defRPr>
            </a:pPr>
            <a:r>
              <a:t>Emma- HTML, Custom CSS, Wireframe, Bootstrap.</a:t>
            </a:r>
          </a:p>
          <a:p>
            <a:pPr marL="317182" indent="-317182" defTabSz="473201">
              <a:spcBef>
                <a:spcPts val="2500"/>
              </a:spcBef>
              <a:buSzPct val="90000"/>
              <a:defRPr cap="none" spc="0" sz="2430">
                <a:solidFill>
                  <a:srgbClr val="F0F0F0"/>
                </a:solidFill>
              </a:defRPr>
            </a:pPr>
            <a:r>
              <a:t>Shanekia- HTML,  Custom CSS, Bootstrap.</a:t>
            </a:r>
          </a:p>
        </p:txBody>
      </p:sp>
      <p:sp>
        <p:nvSpPr>
          <p:cNvPr id="148" name="Our Team (Team Brachiosaurus)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566674">
              <a:defRPr spc="372" sz="2328"/>
            </a:lvl1pPr>
          </a:lstStyle>
          <a:p>
            <a:pPr/>
            <a:r>
              <a:t>Our Team (Team Brachiosaurus)</a:t>
            </a:r>
          </a:p>
        </p:txBody>
      </p:sp>
      <p:pic>
        <p:nvPicPr>
          <p:cNvPr id="149" name="headshot3.png" descr="headshot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36595" y="4674470"/>
            <a:ext cx="3016051" cy="33277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50" name="emma.jpg" descr="emma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18021" y="4674470"/>
            <a:ext cx="2500126" cy="33277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garrett.png" descr="garrett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23517" y="4674470"/>
            <a:ext cx="2947704" cy="33277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52" name="Screen Shot 2019-06-29 at 12.21.47 PM.png" descr="Screen Shot 2019-06-29 at 12.21.47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383522" y="4674470"/>
            <a:ext cx="2360213" cy="33277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mart Travel &amp; Events Dataflo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pc="384" sz="240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Smart Travel &amp; Events Dataflow</a:t>
            </a:r>
          </a:p>
        </p:txBody>
      </p:sp>
      <p:pic>
        <p:nvPicPr>
          <p:cNvPr id="155" name="Screen Shot 2019-06-29 at 2.04.40 PM.png" descr="Screen Shot 2019-06-29 at 2.04.4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62050" y="1612900"/>
            <a:ext cx="10680700" cy="7543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List of Technologies use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List of Technologies used</a:t>
            </a:r>
          </a:p>
        </p:txBody>
      </p:sp>
      <p:pic>
        <p:nvPicPr>
          <p:cNvPr id="15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16184" y="2336757"/>
            <a:ext cx="3810001" cy="2857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16184" y="4229015"/>
            <a:ext cx="3810001" cy="584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686007" y="2022921"/>
            <a:ext cx="1964879" cy="196487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036359" y="4276100"/>
            <a:ext cx="2303074" cy="196323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841500" y="2392201"/>
            <a:ext cx="4159370" cy="12263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562100" y="6527630"/>
            <a:ext cx="4038600" cy="2019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Image" descr="Image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5624735" y="6527630"/>
            <a:ext cx="3365501" cy="2019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Image" descr="Image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9014271" y="6527630"/>
            <a:ext cx="3028951" cy="2019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Image" descr="Image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9613063" y="4248065"/>
            <a:ext cx="2110767" cy="2019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Image" descr="Image"/>
          <p:cNvPicPr>
            <a:picLocks noChangeAspect="1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2644606" y="4959222"/>
            <a:ext cx="2553158" cy="1422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Image" descr="Image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7058750" y="1979372"/>
            <a:ext cx="2051977" cy="20519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Future Upda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Future Updates</a:t>
            </a:r>
          </a:p>
        </p:txBody>
      </p:sp>
      <p:sp>
        <p:nvSpPr>
          <p:cNvPr id="171" name="Directions to events…"/>
          <p:cNvSpPr txBox="1"/>
          <p:nvPr>
            <p:ph type="body" idx="4294967295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Directions to events</a:t>
            </a:r>
          </a:p>
          <a:p>
            <a:pPr/>
            <a:r>
              <a:t>Selection for free events vs paid events</a:t>
            </a:r>
          </a:p>
          <a:p>
            <a:pPr/>
            <a:r>
              <a:t>User profiles; tailored events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Question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Questions?</a:t>
            </a:r>
          </a:p>
        </p:txBody>
      </p:sp>
      <p:sp>
        <p:nvSpPr>
          <p:cNvPr id="174" name="special thanks to Kevin Steele"/>
          <p:cNvSpPr txBox="1"/>
          <p:nvPr>
            <p:ph type="body" sz="quarter" idx="4294967295"/>
          </p:nvPr>
        </p:nvSpPr>
        <p:spPr>
          <a:xfrm>
            <a:off x="660400" y="2882900"/>
            <a:ext cx="11684000" cy="889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192" sz="12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/>
            <a:r>
              <a:t>special thanks to Kevin Steele</a:t>
            </a:r>
          </a:p>
        </p:txBody>
      </p:sp>
      <p:pic>
        <p:nvPicPr>
          <p:cNvPr id="175" name="Screen Shot 2019-06-29 at 2.33.00 PM.png" descr="Screen Shot 2019-06-29 at 2.33.00 PM.png"/>
          <p:cNvPicPr>
            <a:picLocks noChangeAspect="1"/>
          </p:cNvPicPr>
          <p:nvPr/>
        </p:nvPicPr>
        <p:blipFill>
          <a:blip r:embed="rId2">
            <a:alphaModFix amt="43634"/>
            <a:extLst/>
          </a:blip>
          <a:stretch>
            <a:fillRect/>
          </a:stretch>
        </p:blipFill>
        <p:spPr>
          <a:xfrm>
            <a:off x="4055616" y="3175000"/>
            <a:ext cx="393701" cy="304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1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New_Template1">
      <a:majorFont>
        <a:latin typeface="Avenir Light"/>
        <a:ea typeface="Avenir Light"/>
        <a:cs typeface="Avenir Light"/>
      </a:majorFont>
      <a:minorFont>
        <a:latin typeface="Avenir Light"/>
        <a:ea typeface="Avenir Light"/>
        <a:cs typeface="Avenir Light"/>
      </a:minorFont>
    </a:fontScheme>
    <a:fmtScheme name="New_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450000"/>
            <a:satOff val="-18071"/>
            <a:lumOff val="-1460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84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1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New_Template1">
      <a:majorFont>
        <a:latin typeface="Avenir Light"/>
        <a:ea typeface="Avenir Light"/>
        <a:cs typeface="Avenir Light"/>
      </a:majorFont>
      <a:minorFont>
        <a:latin typeface="Avenir Light"/>
        <a:ea typeface="Avenir Light"/>
        <a:cs typeface="Avenir Light"/>
      </a:minorFont>
    </a:fontScheme>
    <a:fmtScheme name="New_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450000"/>
            <a:satOff val="-18071"/>
            <a:lumOff val="-1460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84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